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58" r:id="rId3"/>
    <p:sldId id="259" r:id="rId4"/>
    <p:sldId id="261"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85"/>
    <p:restoredTop sz="95846"/>
  </p:normalViewPr>
  <p:slideViewPr>
    <p:cSldViewPr snapToGrid="0" snapToObjects="1">
      <p:cViewPr varScale="1">
        <p:scale>
          <a:sx n="108" d="100"/>
          <a:sy n="108" d="100"/>
        </p:scale>
        <p:origin x="55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B29A4-1BC9-3641-93B7-979122048C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027898E-4CFE-F54F-946B-BFC5539D94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23D1F87-ADC6-4647-9B5F-CDC18235FB1F}"/>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5" name="Footer Placeholder 4">
            <a:extLst>
              <a:ext uri="{FF2B5EF4-FFF2-40B4-BE49-F238E27FC236}">
                <a16:creationId xmlns:a16="http://schemas.microsoft.com/office/drawing/2014/main" id="{CEE5BFFD-A659-3B4E-994E-8190E403CA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2A3F35-13D9-394B-A5DE-61BBF8AEDED6}"/>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3002053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6AF28-BB59-5840-8A05-1354DE4F49E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3EE37A-8906-5047-9B4B-B285D5B6391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6E2C10-DE54-EC46-96CE-DC453A4D912A}"/>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5" name="Footer Placeholder 4">
            <a:extLst>
              <a:ext uri="{FF2B5EF4-FFF2-40B4-BE49-F238E27FC236}">
                <a16:creationId xmlns:a16="http://schemas.microsoft.com/office/drawing/2014/main" id="{A8C2490E-3672-0247-B8C8-C7E5988117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0772D5-181A-3B4C-82E5-11578EF8C565}"/>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3506500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EC3312-031A-514E-ABD0-BAB39D6F6DF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82ADC94-FE75-D74F-AF67-6E8B7BBC30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8AFC03-9817-4F4C-BB25-18D4051026E7}"/>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5" name="Footer Placeholder 4">
            <a:extLst>
              <a:ext uri="{FF2B5EF4-FFF2-40B4-BE49-F238E27FC236}">
                <a16:creationId xmlns:a16="http://schemas.microsoft.com/office/drawing/2014/main" id="{04700BAF-06B5-B345-935F-466105B2EA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5AFF9E-329D-9D4D-A2E3-DBBC32468E06}"/>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3950202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5EB06-0312-474A-A185-2FA13A28A8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13EA4D-D9E4-D74D-956E-DC62766C1F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DD0A9A-0D79-2040-A4C5-789B6AC89A03}"/>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5" name="Footer Placeholder 4">
            <a:extLst>
              <a:ext uri="{FF2B5EF4-FFF2-40B4-BE49-F238E27FC236}">
                <a16:creationId xmlns:a16="http://schemas.microsoft.com/office/drawing/2014/main" id="{3654EE2B-C1AE-0E4E-A3DE-3E0FFD4CAB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C12C1F-7AB2-7A41-A58A-AEB04EDCA22D}"/>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591626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4A034-809E-E14F-BC72-0A0DE948725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F99BBD5-530C-9149-92D3-96869C8D3D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B96B4BE-23D2-AC40-8F56-66A893251496}"/>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5" name="Footer Placeholder 4">
            <a:extLst>
              <a:ext uri="{FF2B5EF4-FFF2-40B4-BE49-F238E27FC236}">
                <a16:creationId xmlns:a16="http://schemas.microsoft.com/office/drawing/2014/main" id="{9CB6B096-4A02-584A-9FE8-45A149561E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728CC7-673E-7E47-814D-624A0B578476}"/>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2439079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2590D-1878-494A-80FB-D65A3BEDCC3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F871D4-9581-4849-BE68-1F860883CB7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E98385-C0AE-0C48-BDD3-0A7B151B9EF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A62EA37-EC66-CF4C-BDEB-38411A698EC5}"/>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6" name="Footer Placeholder 5">
            <a:extLst>
              <a:ext uri="{FF2B5EF4-FFF2-40B4-BE49-F238E27FC236}">
                <a16:creationId xmlns:a16="http://schemas.microsoft.com/office/drawing/2014/main" id="{6815026A-8E29-D24C-9D27-5FA3554D76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14D47F-6564-5941-B9D5-A2A7329622C7}"/>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3710443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B1C3F-186C-6A42-99CC-9118CCB4929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679A53-5AB8-D144-953A-B131052832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5D9E7C5-668C-9147-B837-3AAB983235F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2B358F3-71A1-9B4E-B11C-DFE8733644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9D489C-A76F-6B45-8EC7-F6DEB144AD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420951E-DDE2-2F4E-8133-FF478DF987BC}"/>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8" name="Footer Placeholder 7">
            <a:extLst>
              <a:ext uri="{FF2B5EF4-FFF2-40B4-BE49-F238E27FC236}">
                <a16:creationId xmlns:a16="http://schemas.microsoft.com/office/drawing/2014/main" id="{DDA846DD-E12E-AA42-8E74-E973C48C9F9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58D5025-471E-4A48-9FBD-AF48C3D01F57}"/>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302507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7BFFE-9122-1945-A49F-1C5A5F7480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276A2A-FD16-FF43-A0A0-A3E487D6F519}"/>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4" name="Footer Placeholder 3">
            <a:extLst>
              <a:ext uri="{FF2B5EF4-FFF2-40B4-BE49-F238E27FC236}">
                <a16:creationId xmlns:a16="http://schemas.microsoft.com/office/drawing/2014/main" id="{0A17A044-535A-4D41-B051-4DF11F16EC2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BE9CFD7-4F2B-A140-9EAE-41F74E440231}"/>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3265011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EE75D2-0270-8D4C-87B3-E6CD3932B705}"/>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3" name="Footer Placeholder 2">
            <a:extLst>
              <a:ext uri="{FF2B5EF4-FFF2-40B4-BE49-F238E27FC236}">
                <a16:creationId xmlns:a16="http://schemas.microsoft.com/office/drawing/2014/main" id="{D955686D-941E-2F41-8FBB-349A659EAF0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30E61D2-6731-6941-A525-C48857667FE3}"/>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666255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CBA62-D369-7D48-8F20-FFFF243EAB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3CEC807-FCC1-AF44-9273-1DDE19734D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DD1618C-E1C5-8B42-9E37-60A04CEA34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7316E9-0F26-1D4F-85AB-B948BD8E7D35}"/>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6" name="Footer Placeholder 5">
            <a:extLst>
              <a:ext uri="{FF2B5EF4-FFF2-40B4-BE49-F238E27FC236}">
                <a16:creationId xmlns:a16="http://schemas.microsoft.com/office/drawing/2014/main" id="{D7417DE4-7F32-3249-A44D-668C49A158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C097AD-ADD4-F846-BCED-4FCCADF04182}"/>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3255479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B9CFF-D951-8242-8715-DBF6BDB212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12EC27-8B13-D848-8825-688877EBA9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C40D12D-174D-8948-BD75-4CA22503E9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F3B4446-9E4F-BF45-BBCF-D5C027E48025}"/>
              </a:ext>
            </a:extLst>
          </p:cNvPr>
          <p:cNvSpPr>
            <a:spLocks noGrp="1"/>
          </p:cNvSpPr>
          <p:nvPr>
            <p:ph type="dt" sz="half" idx="10"/>
          </p:nvPr>
        </p:nvSpPr>
        <p:spPr/>
        <p:txBody>
          <a:bodyPr/>
          <a:lstStyle/>
          <a:p>
            <a:fld id="{967EEB0F-DDBD-2440-96AB-9706428FCBE5}" type="datetimeFigureOut">
              <a:rPr lang="en-US" smtClean="0"/>
              <a:t>8/9/21</a:t>
            </a:fld>
            <a:endParaRPr lang="en-US"/>
          </a:p>
        </p:txBody>
      </p:sp>
      <p:sp>
        <p:nvSpPr>
          <p:cNvPr id="6" name="Footer Placeholder 5">
            <a:extLst>
              <a:ext uri="{FF2B5EF4-FFF2-40B4-BE49-F238E27FC236}">
                <a16:creationId xmlns:a16="http://schemas.microsoft.com/office/drawing/2014/main" id="{C380DB36-2117-1C45-B0C0-7A3DBD6D75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6ABEA8-F2BB-5E43-9568-B325875756B6}"/>
              </a:ext>
            </a:extLst>
          </p:cNvPr>
          <p:cNvSpPr>
            <a:spLocks noGrp="1"/>
          </p:cNvSpPr>
          <p:nvPr>
            <p:ph type="sldNum" sz="quarter" idx="12"/>
          </p:nvPr>
        </p:nvSpPr>
        <p:spPr/>
        <p:txBody>
          <a:bodyPr/>
          <a:lstStyle/>
          <a:p>
            <a:fld id="{FC67BB23-0882-EA4C-9AA2-DC02BDA977B5}" type="slidenum">
              <a:rPr lang="en-US" smtClean="0"/>
              <a:t>‹#›</a:t>
            </a:fld>
            <a:endParaRPr lang="en-US"/>
          </a:p>
        </p:txBody>
      </p:sp>
    </p:spTree>
    <p:extLst>
      <p:ext uri="{BB962C8B-B14F-4D97-AF65-F5344CB8AC3E}">
        <p14:creationId xmlns:p14="http://schemas.microsoft.com/office/powerpoint/2010/main" val="4289226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561F47-F65B-9347-8E4E-AE36EFA34F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026AAD2-C422-CD4B-8A0E-5DE22C674A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32D9C7-15D5-F148-905D-1E73864E2C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7EEB0F-DDBD-2440-96AB-9706428FCBE5}" type="datetimeFigureOut">
              <a:rPr lang="en-US" smtClean="0"/>
              <a:t>8/9/21</a:t>
            </a:fld>
            <a:endParaRPr lang="en-US"/>
          </a:p>
        </p:txBody>
      </p:sp>
      <p:sp>
        <p:nvSpPr>
          <p:cNvPr id="5" name="Footer Placeholder 4">
            <a:extLst>
              <a:ext uri="{FF2B5EF4-FFF2-40B4-BE49-F238E27FC236}">
                <a16:creationId xmlns:a16="http://schemas.microsoft.com/office/drawing/2014/main" id="{91107D7A-0544-CA4F-9434-AC7329B9CD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3BC53E7-49DD-5C4C-81E4-8B5AB35D5B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67BB23-0882-EA4C-9AA2-DC02BDA977B5}" type="slidenum">
              <a:rPr lang="en-US" smtClean="0"/>
              <a:t>‹#›</a:t>
            </a:fld>
            <a:endParaRPr lang="en-US"/>
          </a:p>
        </p:txBody>
      </p:sp>
    </p:spTree>
    <p:extLst>
      <p:ext uri="{BB962C8B-B14F-4D97-AF65-F5344CB8AC3E}">
        <p14:creationId xmlns:p14="http://schemas.microsoft.com/office/powerpoint/2010/main" val="2468196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Logo&#10;&#10;Description automatically generated">
            <a:extLst>
              <a:ext uri="{FF2B5EF4-FFF2-40B4-BE49-F238E27FC236}">
                <a16:creationId xmlns:a16="http://schemas.microsoft.com/office/drawing/2014/main" id="{368EE42E-41A5-C842-99F6-305BE4D62A83}"/>
              </a:ext>
            </a:extLst>
          </p:cNvPr>
          <p:cNvPicPr>
            <a:picLocks noChangeAspect="1"/>
          </p:cNvPicPr>
          <p:nvPr/>
        </p:nvPicPr>
        <p:blipFill>
          <a:blip r:embed="rId2"/>
          <a:stretch>
            <a:fillRect/>
          </a:stretch>
        </p:blipFill>
        <p:spPr>
          <a:xfrm>
            <a:off x="2838066" y="643466"/>
            <a:ext cx="6515867" cy="5571067"/>
          </a:xfrm>
          <a:prstGeom prst="rect">
            <a:avLst/>
          </a:prstGeom>
        </p:spPr>
      </p:pic>
    </p:spTree>
    <p:extLst>
      <p:ext uri="{BB962C8B-B14F-4D97-AF65-F5344CB8AC3E}">
        <p14:creationId xmlns:p14="http://schemas.microsoft.com/office/powerpoint/2010/main" val="285892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5E8708-C72F-4EF2-B061-55EED675B840}"/>
              </a:ext>
            </a:extLst>
          </p:cNvPr>
          <p:cNvSpPr>
            <a:spLocks noGrp="1"/>
          </p:cNvSpPr>
          <p:nvPr>
            <p:ph type="title"/>
          </p:nvPr>
        </p:nvSpPr>
        <p:spPr>
          <a:xfrm>
            <a:off x="1371599" y="294538"/>
            <a:ext cx="9895951" cy="1033669"/>
          </a:xfrm>
        </p:spPr>
        <p:txBody>
          <a:bodyPr>
            <a:normAutofit/>
          </a:bodyPr>
          <a:lstStyle/>
          <a:p>
            <a:r>
              <a:rPr lang="en-US" sz="4000" b="1" dirty="0">
                <a:solidFill>
                  <a:srgbClr val="FFFFFF"/>
                </a:solidFill>
                <a:latin typeface="+mn-lt"/>
              </a:rPr>
              <a:t>The problem—</a:t>
            </a:r>
          </a:p>
        </p:txBody>
      </p:sp>
      <p:sp>
        <p:nvSpPr>
          <p:cNvPr id="3" name="Content Placeholder 2">
            <a:extLst>
              <a:ext uri="{FF2B5EF4-FFF2-40B4-BE49-F238E27FC236}">
                <a16:creationId xmlns:a16="http://schemas.microsoft.com/office/drawing/2014/main" id="{FA5C8B5F-0EF8-4639-9AEB-21AF33D3327C}"/>
              </a:ext>
            </a:extLst>
          </p:cNvPr>
          <p:cNvSpPr>
            <a:spLocks noGrp="1"/>
          </p:cNvSpPr>
          <p:nvPr>
            <p:ph idx="1"/>
          </p:nvPr>
        </p:nvSpPr>
        <p:spPr>
          <a:xfrm>
            <a:off x="871536" y="1464229"/>
            <a:ext cx="10272714" cy="4522233"/>
          </a:xfrm>
        </p:spPr>
        <p:txBody>
          <a:bodyPr anchor="ctr">
            <a:normAutofit/>
          </a:bodyPr>
          <a:lstStyle/>
          <a:p>
            <a:pPr marL="0" indent="0">
              <a:buNone/>
            </a:pPr>
            <a:r>
              <a:rPr lang="en-US" sz="2400" dirty="0">
                <a:effectLst/>
                <a:latin typeface="Calibri" panose="020F0502020204030204" pitchFamily="34" charset="0"/>
                <a:ea typeface="Calibri" panose="020F0502020204030204" pitchFamily="34" charset="0"/>
              </a:rPr>
              <a:t>Despite the November 2015 State of Emergency, we have thousands of unsheltered residents without safe and secure housing or mental health and substance use disorder treatment services. Unauthorized encampments have spread across the city.  </a:t>
            </a:r>
            <a:endParaRPr lang="en-US" sz="2400" dirty="0">
              <a:latin typeface="Calibri" panose="020F0502020204030204" pitchFamily="34" charset="0"/>
              <a:ea typeface="Calibri" panose="020F0502020204030204" pitchFamily="34" charset="0"/>
            </a:endParaRPr>
          </a:p>
          <a:p>
            <a:pPr marL="0" indent="0">
              <a:buNone/>
            </a:pPr>
            <a:r>
              <a:rPr lang="en-US" sz="2400" dirty="0">
                <a:effectLst/>
                <a:latin typeface="Calibri" panose="020F0502020204030204" pitchFamily="34" charset="0"/>
                <a:ea typeface="Calibri" panose="020F0502020204030204" pitchFamily="34" charset="0"/>
              </a:rPr>
              <a:t>There is a continuing and growing public health and safety crisis that is harmful to individuals living unsheltered and others and disruptive of public spaces. </a:t>
            </a:r>
            <a:endParaRPr lang="en-US" sz="2400" dirty="0">
              <a:latin typeface="Calibri" panose="020F0502020204030204" pitchFamily="34" charset="0"/>
              <a:ea typeface="Calibri" panose="020F0502020204030204" pitchFamily="34" charset="0"/>
            </a:endParaRPr>
          </a:p>
          <a:p>
            <a:pPr marL="0" indent="0">
              <a:buNone/>
            </a:pPr>
            <a:r>
              <a:rPr lang="en-US" sz="2400" dirty="0">
                <a:effectLst/>
                <a:latin typeface="Calibri" panose="020F0502020204030204" pitchFamily="34" charset="0"/>
                <a:ea typeface="Calibri" panose="020F0502020204030204" pitchFamily="34" charset="0"/>
              </a:rPr>
              <a:t>These conditions threaten the economic recovery of the downtown and neighborhood business districts to the detriment of everyone.</a:t>
            </a:r>
            <a:r>
              <a:rPr lang="en-US" sz="2400" b="1" dirty="0">
                <a:effectLst/>
                <a:latin typeface="Calibri" panose="020F0502020204030204" pitchFamily="34" charset="0"/>
                <a:ea typeface="Calibri" panose="020F0502020204030204" pitchFamily="34" charset="0"/>
              </a:rPr>
              <a:t> </a:t>
            </a:r>
            <a:endParaRPr lang="en-US" sz="2400" b="1" dirty="0">
              <a:latin typeface="Calibri" panose="020F0502020204030204" pitchFamily="34" charset="0"/>
              <a:ea typeface="Calibri" panose="020F0502020204030204" pitchFamily="34" charset="0"/>
            </a:endParaRPr>
          </a:p>
          <a:p>
            <a:pPr marL="0" indent="0">
              <a:buNone/>
            </a:pPr>
            <a:r>
              <a:rPr lang="en-US" sz="2400" dirty="0">
                <a:effectLst/>
                <a:latin typeface="Calibri" panose="020F0502020204030204" pitchFamily="34" charset="0"/>
                <a:ea typeface="Calibri" panose="020F0502020204030204" pitchFamily="34" charset="0"/>
              </a:rPr>
              <a:t>The City of Seattle has no clear plan to address this crisis.</a:t>
            </a:r>
            <a:endParaRPr lang="en-US" sz="2400" dirty="0"/>
          </a:p>
        </p:txBody>
      </p:sp>
      <p:pic>
        <p:nvPicPr>
          <p:cNvPr id="11" name="Picture 10" descr="Logo&#10;&#10;Description automatically generated">
            <a:extLst>
              <a:ext uri="{FF2B5EF4-FFF2-40B4-BE49-F238E27FC236}">
                <a16:creationId xmlns:a16="http://schemas.microsoft.com/office/drawing/2014/main" id="{61F2FB79-EE3B-E747-8E2C-B44ADFBE150E}"/>
              </a:ext>
            </a:extLst>
          </p:cNvPr>
          <p:cNvPicPr>
            <a:picLocks noChangeAspect="1"/>
          </p:cNvPicPr>
          <p:nvPr/>
        </p:nvPicPr>
        <p:blipFill>
          <a:blip r:embed="rId2"/>
          <a:stretch>
            <a:fillRect/>
          </a:stretch>
        </p:blipFill>
        <p:spPr>
          <a:xfrm>
            <a:off x="10225849" y="4969565"/>
            <a:ext cx="1548708" cy="1324257"/>
          </a:xfrm>
          <a:prstGeom prst="rect">
            <a:avLst/>
          </a:prstGeom>
        </p:spPr>
      </p:pic>
    </p:spTree>
    <p:extLst>
      <p:ext uri="{BB962C8B-B14F-4D97-AF65-F5344CB8AC3E}">
        <p14:creationId xmlns:p14="http://schemas.microsoft.com/office/powerpoint/2010/main" val="1578731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346D74-AEE3-4BA5-AEAC-5E3189BE0F79}"/>
              </a:ext>
            </a:extLst>
          </p:cNvPr>
          <p:cNvSpPr>
            <a:spLocks noGrp="1"/>
          </p:cNvSpPr>
          <p:nvPr>
            <p:ph type="title"/>
          </p:nvPr>
        </p:nvSpPr>
        <p:spPr>
          <a:xfrm>
            <a:off x="1371599" y="294538"/>
            <a:ext cx="9895951" cy="1033669"/>
          </a:xfrm>
        </p:spPr>
        <p:txBody>
          <a:bodyPr>
            <a:noAutofit/>
          </a:bodyPr>
          <a:lstStyle/>
          <a:p>
            <a:r>
              <a:rPr lang="en-US" sz="4000" b="1" dirty="0">
                <a:solidFill>
                  <a:srgbClr val="FFFFFF"/>
                </a:solidFill>
                <a:effectLst/>
                <a:latin typeface="Calibri" panose="020F0502020204030204" pitchFamily="34" charset="0"/>
                <a:ea typeface="Calibri" panose="020F0502020204030204" pitchFamily="34" charset="0"/>
              </a:rPr>
              <a:t>The Compassion Seattle ballot measure compels the city government—</a:t>
            </a:r>
            <a:endParaRPr lang="en-US" sz="4000" b="1" dirty="0">
              <a:solidFill>
                <a:srgbClr val="FFFFFF"/>
              </a:solidFill>
            </a:endParaRPr>
          </a:p>
        </p:txBody>
      </p:sp>
      <p:sp>
        <p:nvSpPr>
          <p:cNvPr id="3" name="Content Placeholder 2">
            <a:extLst>
              <a:ext uri="{FF2B5EF4-FFF2-40B4-BE49-F238E27FC236}">
                <a16:creationId xmlns:a16="http://schemas.microsoft.com/office/drawing/2014/main" id="{94AAF6AC-AFAD-48E7-A6A3-D4854BCA5CA1}"/>
              </a:ext>
            </a:extLst>
          </p:cNvPr>
          <p:cNvSpPr>
            <a:spLocks noGrp="1"/>
          </p:cNvSpPr>
          <p:nvPr>
            <p:ph idx="1"/>
          </p:nvPr>
        </p:nvSpPr>
        <p:spPr>
          <a:xfrm>
            <a:off x="1028699" y="2105965"/>
            <a:ext cx="9724031" cy="4245940"/>
          </a:xfrm>
        </p:spPr>
        <p:txBody>
          <a:bodyPr anchor="ctr">
            <a:normAutofit/>
          </a:bodyPr>
          <a:lstStyle/>
          <a:p>
            <a:pPr marL="457200" marR="0" lvl="0" indent="-457200">
              <a:spcBef>
                <a:spcPts val="0"/>
              </a:spcBef>
              <a:spcAft>
                <a:spcPts val="1200"/>
              </a:spcAft>
              <a:buFont typeface="+mj-lt"/>
              <a:buAutoNum type="arabicPeriod"/>
              <a:tabLst>
                <a:tab pos="457200" algn="l"/>
              </a:tabLst>
            </a:pPr>
            <a:r>
              <a:rPr lang="en-US" sz="2400" dirty="0">
                <a:effectLst/>
                <a:latin typeface="Calibri" panose="020F0502020204030204" pitchFamily="34" charset="0"/>
                <a:ea typeface="Calibri" panose="020F0502020204030204" pitchFamily="34" charset="0"/>
              </a:rPr>
              <a:t>To make available </a:t>
            </a:r>
            <a:r>
              <a:rPr lang="en-US" sz="2400" b="1" dirty="0">
                <a:effectLst/>
                <a:latin typeface="Calibri" panose="020F0502020204030204" pitchFamily="34" charset="0"/>
                <a:ea typeface="Calibri" panose="020F0502020204030204" pitchFamily="34" charset="0"/>
              </a:rPr>
              <a:t>mental health and substance use disorder treatment services</a:t>
            </a:r>
            <a:r>
              <a:rPr lang="en-US" sz="2400" b="1" dirty="0">
                <a:latin typeface="Calibri" panose="020F0502020204030204" pitchFamily="34" charset="0"/>
                <a:ea typeface="Calibri" panose="020F0502020204030204" pitchFamily="34" charset="0"/>
              </a:rPr>
              <a:t>.</a:t>
            </a:r>
          </a:p>
          <a:p>
            <a:pPr marL="457200" marR="0" lvl="0" indent="-457200">
              <a:spcBef>
                <a:spcPts val="0"/>
              </a:spcBef>
              <a:spcAft>
                <a:spcPts val="1200"/>
              </a:spcAft>
              <a:buFont typeface="+mj-lt"/>
              <a:buAutoNum type="arabicPeriod"/>
              <a:tabLst>
                <a:tab pos="457200" algn="l"/>
              </a:tabLst>
            </a:pPr>
            <a:r>
              <a:rPr lang="en-US" sz="2400" dirty="0">
                <a:effectLst/>
                <a:latin typeface="Calibri" panose="020F0502020204030204" pitchFamily="34" charset="0"/>
                <a:ea typeface="Calibri" panose="020F0502020204030204" pitchFamily="34" charset="0"/>
              </a:rPr>
              <a:t>To create a </a:t>
            </a:r>
            <a:r>
              <a:rPr lang="en-US" sz="2400" b="1" dirty="0">
                <a:effectLst/>
                <a:latin typeface="Calibri" panose="020F0502020204030204" pitchFamily="34" charset="0"/>
                <a:ea typeface="Calibri" panose="020F0502020204030204" pitchFamily="34" charset="0"/>
              </a:rPr>
              <a:t>behavioral health rapid-response capability</a:t>
            </a:r>
            <a:r>
              <a:rPr lang="en-US" sz="2400" dirty="0">
                <a:effectLst/>
                <a:latin typeface="Calibri" panose="020F0502020204030204" pitchFamily="34" charset="0"/>
                <a:ea typeface="Calibri" panose="020F0502020204030204" pitchFamily="34" charset="0"/>
              </a:rPr>
              <a:t> as an alternative to police response in some situations.</a:t>
            </a:r>
          </a:p>
          <a:p>
            <a:pPr marL="457200" marR="0" lvl="0" indent="-457200">
              <a:spcBef>
                <a:spcPts val="0"/>
              </a:spcBef>
              <a:spcAft>
                <a:spcPts val="1200"/>
              </a:spcAft>
              <a:buFont typeface="+mj-lt"/>
              <a:buAutoNum type="arabicPeriod"/>
              <a:tabLst>
                <a:tab pos="457200" algn="l"/>
              </a:tabLst>
            </a:pPr>
            <a:r>
              <a:rPr lang="en-US" sz="2400" dirty="0">
                <a:effectLst/>
                <a:latin typeface="Calibri" panose="020F0502020204030204" pitchFamily="34" charset="0"/>
                <a:ea typeface="Calibri" panose="020F0502020204030204" pitchFamily="34" charset="0"/>
              </a:rPr>
              <a:t>To </a:t>
            </a:r>
            <a:r>
              <a:rPr lang="en-US" sz="2400" b="1" dirty="0">
                <a:effectLst/>
                <a:latin typeface="Calibri" panose="020F0502020204030204" pitchFamily="34" charset="0"/>
                <a:ea typeface="Calibri" panose="020F0502020204030204" pitchFamily="34" charset="0"/>
              </a:rPr>
              <a:t>create 2,000 new units of emergency housing within 12 months</a:t>
            </a:r>
            <a:r>
              <a:rPr lang="en-US" sz="2400" dirty="0">
                <a:effectLst/>
                <a:latin typeface="Calibri" panose="020F0502020204030204" pitchFamily="34" charset="0"/>
                <a:ea typeface="Calibri" panose="020F0502020204030204" pitchFamily="34" charset="0"/>
              </a:rPr>
              <a:t>.</a:t>
            </a:r>
          </a:p>
          <a:p>
            <a:pPr marL="457200" marR="0" lvl="0" indent="-457200">
              <a:spcBef>
                <a:spcPts val="0"/>
              </a:spcBef>
              <a:spcAft>
                <a:spcPts val="1200"/>
              </a:spcAft>
              <a:buFont typeface="+mj-lt"/>
              <a:buAutoNum type="arabicPeriod"/>
              <a:tabLst>
                <a:tab pos="457200" algn="l"/>
              </a:tabLst>
            </a:pPr>
            <a:r>
              <a:rPr lang="en-US" sz="2400" dirty="0">
                <a:effectLst/>
                <a:latin typeface="Calibri" panose="020F0502020204030204" pitchFamily="34" charset="0"/>
                <a:ea typeface="Calibri" panose="020F0502020204030204" pitchFamily="34" charset="0"/>
              </a:rPr>
              <a:t>As services and housing are available, to keep city parks, playgrounds, sports fields, public spaces, and sidewalks and streets </a:t>
            </a:r>
            <a:r>
              <a:rPr lang="en-US" sz="2400" b="1" dirty="0">
                <a:effectLst/>
                <a:latin typeface="Calibri" panose="020F0502020204030204" pitchFamily="34" charset="0"/>
                <a:ea typeface="Calibri" panose="020F0502020204030204" pitchFamily="34" charset="0"/>
              </a:rPr>
              <a:t>open and clear of encampments</a:t>
            </a:r>
            <a:r>
              <a:rPr lang="en-US" sz="2400" dirty="0">
                <a:effectLst/>
                <a:latin typeface="Calibri" panose="020F0502020204030204" pitchFamily="34" charset="0"/>
                <a:ea typeface="Calibri" panose="020F0502020204030204" pitchFamily="34" charset="0"/>
              </a:rPr>
              <a:t>.</a:t>
            </a:r>
          </a:p>
          <a:p>
            <a:pPr marL="0" indent="0">
              <a:buNone/>
            </a:pPr>
            <a:endParaRPr lang="en-US" sz="2400" dirty="0"/>
          </a:p>
        </p:txBody>
      </p:sp>
      <p:pic>
        <p:nvPicPr>
          <p:cNvPr id="11" name="Picture 10" descr="Logo&#10;&#10;Description automatically generated">
            <a:extLst>
              <a:ext uri="{FF2B5EF4-FFF2-40B4-BE49-F238E27FC236}">
                <a16:creationId xmlns:a16="http://schemas.microsoft.com/office/drawing/2014/main" id="{7E9EDEDD-0502-7941-880D-CF063884E3AE}"/>
              </a:ext>
            </a:extLst>
          </p:cNvPr>
          <p:cNvPicPr>
            <a:picLocks noChangeAspect="1"/>
          </p:cNvPicPr>
          <p:nvPr/>
        </p:nvPicPr>
        <p:blipFill>
          <a:blip r:embed="rId2"/>
          <a:stretch>
            <a:fillRect/>
          </a:stretch>
        </p:blipFill>
        <p:spPr>
          <a:xfrm>
            <a:off x="10225849" y="4969565"/>
            <a:ext cx="1548708" cy="1324257"/>
          </a:xfrm>
          <a:prstGeom prst="rect">
            <a:avLst/>
          </a:prstGeom>
        </p:spPr>
      </p:pic>
    </p:spTree>
    <p:extLst>
      <p:ext uri="{BB962C8B-B14F-4D97-AF65-F5344CB8AC3E}">
        <p14:creationId xmlns:p14="http://schemas.microsoft.com/office/powerpoint/2010/main" val="41444734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346D74-AEE3-4BA5-AEAC-5E3189BE0F79}"/>
              </a:ext>
            </a:extLst>
          </p:cNvPr>
          <p:cNvSpPr>
            <a:spLocks noGrp="1"/>
          </p:cNvSpPr>
          <p:nvPr>
            <p:ph type="title"/>
          </p:nvPr>
        </p:nvSpPr>
        <p:spPr>
          <a:xfrm>
            <a:off x="1371599" y="294538"/>
            <a:ext cx="9895951" cy="1033669"/>
          </a:xfrm>
        </p:spPr>
        <p:txBody>
          <a:bodyPr>
            <a:noAutofit/>
          </a:bodyPr>
          <a:lstStyle/>
          <a:p>
            <a:r>
              <a:rPr lang="en-US" sz="4000" b="1" dirty="0">
                <a:solidFill>
                  <a:srgbClr val="FFFFFF"/>
                </a:solidFill>
                <a:latin typeface="Calibri" panose="020F0502020204030204" pitchFamily="34" charset="0"/>
                <a:ea typeface="Calibri" panose="020F0502020204030204" pitchFamily="34" charset="0"/>
              </a:rPr>
              <a:t>The Compassion Seattle ballot measure requires the city government—</a:t>
            </a:r>
            <a:endParaRPr lang="en-US" sz="4000" b="1" dirty="0">
              <a:solidFill>
                <a:srgbClr val="FFFFFF"/>
              </a:solidFill>
            </a:endParaRPr>
          </a:p>
        </p:txBody>
      </p:sp>
      <p:sp>
        <p:nvSpPr>
          <p:cNvPr id="3" name="Content Placeholder 2">
            <a:extLst>
              <a:ext uri="{FF2B5EF4-FFF2-40B4-BE49-F238E27FC236}">
                <a16:creationId xmlns:a16="http://schemas.microsoft.com/office/drawing/2014/main" id="{94AAF6AC-AFAD-48E7-A6A3-D4854BCA5CA1}"/>
              </a:ext>
            </a:extLst>
          </p:cNvPr>
          <p:cNvSpPr>
            <a:spLocks noGrp="1"/>
          </p:cNvSpPr>
          <p:nvPr>
            <p:ph idx="1"/>
          </p:nvPr>
        </p:nvSpPr>
        <p:spPr>
          <a:xfrm>
            <a:off x="1079106" y="1777684"/>
            <a:ext cx="9798897" cy="4291711"/>
          </a:xfrm>
        </p:spPr>
        <p:txBody>
          <a:bodyPr anchor="ctr">
            <a:noAutofit/>
          </a:bodyPr>
          <a:lstStyle/>
          <a:p>
            <a:pPr marL="457200" indent="-457200">
              <a:spcBef>
                <a:spcPts val="0"/>
              </a:spcBef>
              <a:spcAft>
                <a:spcPts val="1200"/>
              </a:spcAft>
              <a:buFont typeface="+mj-lt"/>
              <a:buAutoNum type="arabicPeriod" startAt="5"/>
              <a:tabLst>
                <a:tab pos="457200" algn="l"/>
              </a:tabLst>
            </a:pPr>
            <a:r>
              <a:rPr lang="en-US" sz="2400" dirty="0"/>
              <a:t>To establish </a:t>
            </a:r>
            <a:r>
              <a:rPr lang="en-US" sz="2400" b="1" dirty="0"/>
              <a:t>a dedicated fund </a:t>
            </a:r>
            <a:r>
              <a:rPr lang="en-US" sz="2400" dirty="0"/>
              <a:t>in city treasury for these purposes and to accept outside contributions from public, businesses, philanthropy and other government entities.</a:t>
            </a:r>
          </a:p>
          <a:p>
            <a:pPr marL="457200" indent="-457200">
              <a:spcBef>
                <a:spcPts val="0"/>
              </a:spcBef>
              <a:spcAft>
                <a:spcPts val="1200"/>
              </a:spcAft>
              <a:buFont typeface="+mj-lt"/>
              <a:buAutoNum type="arabicPeriod" startAt="5"/>
              <a:tabLst>
                <a:tab pos="457200" algn="l"/>
              </a:tabLst>
            </a:pPr>
            <a:r>
              <a:rPr lang="en-US" sz="2400" dirty="0"/>
              <a:t>To require that </a:t>
            </a:r>
            <a:r>
              <a:rPr lang="en-US" sz="2400" b="1" dirty="0"/>
              <a:t>12% of the city’s general fund </a:t>
            </a:r>
            <a:r>
              <a:rPr lang="en-US" sz="2400" dirty="0"/>
              <a:t>be allocated to human services programs, including homelessness.</a:t>
            </a:r>
          </a:p>
          <a:p>
            <a:pPr marL="457200" indent="-457200">
              <a:spcBef>
                <a:spcPts val="0"/>
              </a:spcBef>
              <a:spcAft>
                <a:spcPts val="1200"/>
              </a:spcAft>
              <a:buFont typeface="+mj-lt"/>
              <a:buAutoNum type="arabicPeriod" startAt="5"/>
              <a:tabLst>
                <a:tab pos="457200" algn="l"/>
              </a:tabLst>
            </a:pPr>
            <a:r>
              <a:rPr lang="en-US" sz="2400" dirty="0"/>
              <a:t>To invest in, support and cooperate with the new </a:t>
            </a:r>
            <a:r>
              <a:rPr lang="en-US" sz="2400" b="1" dirty="0"/>
              <a:t>Regional Homelessness Authority</a:t>
            </a:r>
            <a:r>
              <a:rPr lang="en-US" sz="2400" dirty="0"/>
              <a:t>.</a:t>
            </a:r>
          </a:p>
          <a:p>
            <a:pPr marL="457200" indent="-457200">
              <a:spcBef>
                <a:spcPts val="0"/>
              </a:spcBef>
              <a:spcAft>
                <a:spcPts val="1200"/>
              </a:spcAft>
              <a:buFont typeface="+mj-lt"/>
              <a:buAutoNum type="arabicPeriod" startAt="5"/>
              <a:tabLst>
                <a:tab pos="457200" algn="l"/>
              </a:tabLst>
            </a:pPr>
            <a:r>
              <a:rPr lang="en-US" sz="2400" dirty="0"/>
              <a:t>Charter amendment sunsets in six years — December 2027.</a:t>
            </a:r>
          </a:p>
          <a:p>
            <a:pPr marL="457200" indent="-457200">
              <a:buFont typeface="+mj-lt"/>
              <a:buAutoNum type="arabicPeriod"/>
            </a:pPr>
            <a:endParaRPr lang="en-US" sz="2400" dirty="0"/>
          </a:p>
          <a:p>
            <a:pPr marL="457200" indent="-457200">
              <a:buFont typeface="+mj-lt"/>
              <a:buAutoNum type="arabicPeriod"/>
            </a:pPr>
            <a:endParaRPr lang="en-US" sz="2400" dirty="0"/>
          </a:p>
        </p:txBody>
      </p:sp>
      <p:pic>
        <p:nvPicPr>
          <p:cNvPr id="11" name="Picture 10" descr="Logo&#10;&#10;Description automatically generated">
            <a:extLst>
              <a:ext uri="{FF2B5EF4-FFF2-40B4-BE49-F238E27FC236}">
                <a16:creationId xmlns:a16="http://schemas.microsoft.com/office/drawing/2014/main" id="{BD82319D-0AF3-4C40-B38C-44D67D4F7C1C}"/>
              </a:ext>
            </a:extLst>
          </p:cNvPr>
          <p:cNvPicPr>
            <a:picLocks noChangeAspect="1"/>
          </p:cNvPicPr>
          <p:nvPr/>
        </p:nvPicPr>
        <p:blipFill>
          <a:blip r:embed="rId2"/>
          <a:stretch>
            <a:fillRect/>
          </a:stretch>
        </p:blipFill>
        <p:spPr>
          <a:xfrm>
            <a:off x="10225849" y="4969565"/>
            <a:ext cx="1548708" cy="1324257"/>
          </a:xfrm>
          <a:prstGeom prst="rect">
            <a:avLst/>
          </a:prstGeom>
        </p:spPr>
      </p:pic>
    </p:spTree>
    <p:extLst>
      <p:ext uri="{BB962C8B-B14F-4D97-AF65-F5344CB8AC3E}">
        <p14:creationId xmlns:p14="http://schemas.microsoft.com/office/powerpoint/2010/main" val="64415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AAF6AC-AFAD-48E7-A6A3-D4854BCA5CA1}"/>
              </a:ext>
            </a:extLst>
          </p:cNvPr>
          <p:cNvSpPr>
            <a:spLocks noGrp="1"/>
          </p:cNvSpPr>
          <p:nvPr>
            <p:ph idx="1"/>
          </p:nvPr>
        </p:nvSpPr>
        <p:spPr>
          <a:xfrm>
            <a:off x="1163398" y="1027884"/>
            <a:ext cx="9724031" cy="3683358"/>
          </a:xfrm>
        </p:spPr>
        <p:txBody>
          <a:bodyPr anchor="ctr">
            <a:noAutofit/>
          </a:bodyPr>
          <a:lstStyle/>
          <a:p>
            <a:pPr marL="0" indent="0">
              <a:buNone/>
            </a:pPr>
            <a:endParaRPr lang="en-US" sz="2400" dirty="0"/>
          </a:p>
          <a:p>
            <a:pPr marL="0" indent="0">
              <a:buNone/>
            </a:pPr>
            <a:endParaRPr lang="en-US" sz="2400" dirty="0"/>
          </a:p>
          <a:p>
            <a:pPr marL="0" indent="0" algn="ctr">
              <a:buNone/>
            </a:pPr>
            <a:r>
              <a:rPr lang="en-US" sz="4000" dirty="0"/>
              <a:t>Compassion Seattle</a:t>
            </a:r>
            <a:br>
              <a:rPr lang="en-US" sz="3600" dirty="0"/>
            </a:br>
            <a:r>
              <a:rPr lang="en-US" sz="3600" dirty="0"/>
              <a:t>P. O. Box 21961</a:t>
            </a:r>
            <a:br>
              <a:rPr lang="en-US" sz="3600" dirty="0"/>
            </a:br>
            <a:r>
              <a:rPr lang="en-US" sz="3600" dirty="0"/>
              <a:t>Seattle, WA 98111</a:t>
            </a:r>
            <a:br>
              <a:rPr lang="en-US" sz="3600" dirty="0"/>
            </a:br>
            <a:endParaRPr lang="en-US" sz="3600" dirty="0"/>
          </a:p>
          <a:p>
            <a:pPr marL="0" indent="0" algn="ctr">
              <a:buNone/>
            </a:pPr>
            <a:r>
              <a:rPr lang="en-US" sz="3600" dirty="0"/>
              <a:t>206-613-3246</a:t>
            </a:r>
          </a:p>
          <a:p>
            <a:pPr marL="0" indent="0" algn="ctr">
              <a:buNone/>
            </a:pPr>
            <a:r>
              <a:rPr lang="en-US" sz="3600" b="1" dirty="0" err="1"/>
              <a:t>www.CompassionSeattle.org</a:t>
            </a:r>
            <a:endParaRPr lang="en-US" sz="3600" b="1" dirty="0"/>
          </a:p>
          <a:p>
            <a:pPr marL="0" indent="0">
              <a:buNone/>
            </a:pPr>
            <a:endParaRPr lang="en-US" sz="2400" dirty="0"/>
          </a:p>
        </p:txBody>
      </p:sp>
      <p:pic>
        <p:nvPicPr>
          <p:cNvPr id="4" name="Picture 3" descr="Logo&#10;&#10;Description automatically generated">
            <a:extLst>
              <a:ext uri="{FF2B5EF4-FFF2-40B4-BE49-F238E27FC236}">
                <a16:creationId xmlns:a16="http://schemas.microsoft.com/office/drawing/2014/main" id="{ACE852F5-6C3C-B64D-BF63-D5FE6E21E38F}"/>
              </a:ext>
            </a:extLst>
          </p:cNvPr>
          <p:cNvPicPr>
            <a:picLocks noChangeAspect="1"/>
          </p:cNvPicPr>
          <p:nvPr/>
        </p:nvPicPr>
        <p:blipFill>
          <a:blip r:embed="rId2"/>
          <a:stretch>
            <a:fillRect/>
          </a:stretch>
        </p:blipFill>
        <p:spPr>
          <a:xfrm>
            <a:off x="10225849" y="4969565"/>
            <a:ext cx="1548708" cy="1324257"/>
          </a:xfrm>
          <a:prstGeom prst="rect">
            <a:avLst/>
          </a:prstGeom>
        </p:spPr>
      </p:pic>
    </p:spTree>
    <p:extLst>
      <p:ext uri="{BB962C8B-B14F-4D97-AF65-F5344CB8AC3E}">
        <p14:creationId xmlns:p14="http://schemas.microsoft.com/office/powerpoint/2010/main" val="26041584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3258</TotalTime>
  <Words>281</Words>
  <Application>Microsoft Macintosh PowerPoint</Application>
  <PresentationFormat>Widescreen</PresentationFormat>
  <Paragraphs>20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The problem—</vt:lpstr>
      <vt:lpstr>The Compassion Seattle ballot measure compels the city government—</vt:lpstr>
      <vt:lpstr>The Compassion Seattle ballot measure requires the city government—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problem—</dc:title>
  <dc:creator>Tim Burgess</dc:creator>
  <cp:lastModifiedBy>kate nolan</cp:lastModifiedBy>
  <cp:revision>12</cp:revision>
  <dcterms:created xsi:type="dcterms:W3CDTF">2021-04-14T14:06:42Z</dcterms:created>
  <dcterms:modified xsi:type="dcterms:W3CDTF">2021-08-09T19:46:40Z</dcterms:modified>
</cp:coreProperties>
</file>